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5" r:id="rId1"/>
  </p:sldMasterIdLst>
  <p:notesMasterIdLst>
    <p:notesMasterId r:id="rId8"/>
  </p:notesMasterIdLst>
  <p:handoutMasterIdLst>
    <p:handoutMasterId r:id="rId9"/>
  </p:handoutMasterIdLst>
  <p:sldIdLst>
    <p:sldId id="260" r:id="rId2"/>
    <p:sldId id="256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mik\Desktop\Aplicacoes\SQL_Server_Sakila\relatorio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mik\AppData\Roaming\Microsoft\Excel\Pasta1%20(version%201).xlsb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mik\AppData\Roaming\Microsoft\Excel\Pasta1%20(version%201).xlsb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mik\Desktop\Aplicacoes\SQL_Server_Sakila\relatorio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mik\Desktop\Aplicacoes\SQL_Server_Sakila\relatorio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Gêneros mais Alugados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Dados!$B$3</c:f>
              <c:strCache>
                <c:ptCount val="1"/>
                <c:pt idx="0">
                  <c:v>alugueis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61-4B50-A083-08A35B8F3313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461-4B50-A083-08A35B8F3313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461-4B50-A083-08A35B8F3313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461-4B50-A083-08A35B8F3313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461-4B50-A083-08A35B8F331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ln>
                      <a:solidFill>
                        <a:schemeClr val="tx1">
                          <a:alpha val="24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Dados!$A$4:$A$8</c:f>
              <c:strCache>
                <c:ptCount val="5"/>
                <c:pt idx="0">
                  <c:v>Sports</c:v>
                </c:pt>
                <c:pt idx="1">
                  <c:v>Animation</c:v>
                </c:pt>
                <c:pt idx="2">
                  <c:v>Action</c:v>
                </c:pt>
                <c:pt idx="3">
                  <c:v>Sci-Fi</c:v>
                </c:pt>
                <c:pt idx="4">
                  <c:v>Family</c:v>
                </c:pt>
              </c:strCache>
            </c:strRef>
          </c:cat>
          <c:val>
            <c:numRef>
              <c:f>Dados!$B$4:$B$8</c:f>
              <c:numCache>
                <c:formatCode>General</c:formatCode>
                <c:ptCount val="5"/>
                <c:pt idx="0">
                  <c:v>1179</c:v>
                </c:pt>
                <c:pt idx="1">
                  <c:v>1166</c:v>
                </c:pt>
                <c:pt idx="2">
                  <c:v>1112</c:v>
                </c:pt>
                <c:pt idx="3">
                  <c:v>1101</c:v>
                </c:pt>
                <c:pt idx="4">
                  <c:v>1096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461-4B50-A083-08A35B8F331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pt-BR" sz="1600" b="1" u="none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Filmes</a:t>
            </a:r>
            <a:r>
              <a:rPr lang="pt-BR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mais Alugados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Dados!$G$3</c:f>
              <c:strCache>
                <c:ptCount val="1"/>
                <c:pt idx="0">
                  <c:v>alugueis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Dados!$F$4:$F$10</c:f>
              <c:strCache>
                <c:ptCount val="7"/>
                <c:pt idx="0">
                  <c:v>BUCKET BROTHERHOOD (Travel)</c:v>
                </c:pt>
                <c:pt idx="1">
                  <c:v>ROCKETEER MOTHER (Foreign)</c:v>
                </c:pt>
                <c:pt idx="2">
                  <c:v>JUGGLER HARDLY (Animation)</c:v>
                </c:pt>
                <c:pt idx="3">
                  <c:v>RIDGEMONT SUBMARINE (New)</c:v>
                </c:pt>
                <c:pt idx="4">
                  <c:v>GRIT CLOCKWORK (Games)</c:v>
                </c:pt>
                <c:pt idx="5">
                  <c:v>SCALAWAG DUCK (Music)</c:v>
                </c:pt>
                <c:pt idx="6">
                  <c:v>FORWARD TEMPLE (Games)</c:v>
                </c:pt>
              </c:strCache>
            </c:strRef>
          </c:cat>
          <c:val>
            <c:numRef>
              <c:f>Dados!$G$4:$G$10</c:f>
              <c:numCache>
                <c:formatCode>General</c:formatCode>
                <c:ptCount val="7"/>
                <c:pt idx="0">
                  <c:v>34</c:v>
                </c:pt>
                <c:pt idx="1">
                  <c:v>33</c:v>
                </c:pt>
                <c:pt idx="2">
                  <c:v>32</c:v>
                </c:pt>
                <c:pt idx="3">
                  <c:v>32</c:v>
                </c:pt>
                <c:pt idx="4">
                  <c:v>32</c:v>
                </c:pt>
                <c:pt idx="5">
                  <c:v>32</c:v>
                </c:pt>
                <c:pt idx="6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BF-49AB-A984-338CB3EF75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2120242687"/>
        <c:axId val="2120243167"/>
      </c:barChart>
      <c:catAx>
        <c:axId val="21202426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2120243167"/>
        <c:crosses val="autoZero"/>
        <c:auto val="1"/>
        <c:lblAlgn val="ctr"/>
        <c:lblOffset val="100"/>
        <c:noMultiLvlLbl val="0"/>
      </c:catAx>
      <c:valAx>
        <c:axId val="2120243167"/>
        <c:scaling>
          <c:orientation val="minMax"/>
        </c:scaling>
        <c:delete val="1"/>
        <c:axPos val="b"/>
        <c:majorGridlines>
          <c:spPr>
            <a:ln w="9525" cap="flat" cmpd="sng" algn="ctr">
              <a:noFill/>
              <a:rou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c:spPr>
        </c:majorGridlines>
        <c:numFmt formatCode="General" sourceLinked="1"/>
        <c:majorTickMark val="in"/>
        <c:minorTickMark val="in"/>
        <c:tickLblPos val="none"/>
        <c:crossAx val="2120242687"/>
        <c:crosses val="autoZero"/>
        <c:crossBetween val="between"/>
      </c:valAx>
      <c:spPr>
        <a:noFill/>
        <a:ln>
          <a:noFill/>
        </a:ln>
        <a:effectLst>
          <a:softEdge rad="0"/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outerShdw blurRad="50800" dist="50800" dir="5400000" sx="4000" sy="4000" algn="ctr" rotWithShape="0">
        <a:srgbClr val="000000">
          <a:alpha val="43137"/>
        </a:srgbClr>
      </a:outerShdw>
    </a:effectLst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pt-BR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pt-BR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Filmes menos Alugados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pt-BR" sz="16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Dados!$G$17</c:f>
              <c:strCache>
                <c:ptCount val="1"/>
                <c:pt idx="0">
                  <c:v>alugueis</c:v>
                </c:pt>
              </c:strCache>
            </c:strRef>
          </c:tx>
          <c:spPr>
            <a:solidFill>
              <a:srgbClr val="99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Dados!$F$18:$F$22</c:f>
              <c:strCache>
                <c:ptCount val="5"/>
                <c:pt idx="0">
                  <c:v>MIXED DOORS (Foreign)</c:v>
                </c:pt>
                <c:pt idx="1">
                  <c:v>TRAIN BUNCH (Horror)</c:v>
                </c:pt>
                <c:pt idx="2">
                  <c:v>HARDLY ROBBERS (Documentary)</c:v>
                </c:pt>
                <c:pt idx="3">
                  <c:v>PRIVATE DROP (Games)</c:v>
                </c:pt>
                <c:pt idx="4">
                  <c:v>INFORMER DOUBLE (Foreign)</c:v>
                </c:pt>
              </c:strCache>
            </c:strRef>
          </c:cat>
          <c:val>
            <c:numRef>
              <c:f>Dados!$G$18:$G$22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B6-4BF2-B67E-DEA9CAB383B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2120242687"/>
        <c:axId val="2120243167"/>
      </c:barChart>
      <c:catAx>
        <c:axId val="21202426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2120243167"/>
        <c:crosses val="autoZero"/>
        <c:auto val="1"/>
        <c:lblAlgn val="ctr"/>
        <c:lblOffset val="100"/>
        <c:noMultiLvlLbl val="0"/>
      </c:catAx>
      <c:valAx>
        <c:axId val="2120243167"/>
        <c:scaling>
          <c:orientation val="minMax"/>
        </c:scaling>
        <c:delete val="1"/>
        <c:axPos val="b"/>
        <c:majorGridlines>
          <c:spPr>
            <a:ln w="9525" cap="flat" cmpd="sng" algn="ctr">
              <a:noFill/>
              <a:rou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c:spPr>
        </c:majorGridlines>
        <c:numFmt formatCode="General" sourceLinked="1"/>
        <c:majorTickMark val="in"/>
        <c:minorTickMark val="in"/>
        <c:tickLblPos val="none"/>
        <c:crossAx val="2120242687"/>
        <c:crosses val="autoZero"/>
        <c:crossBetween val="between"/>
      </c:valAx>
      <c:spPr>
        <a:noFill/>
        <a:ln>
          <a:noFill/>
        </a:ln>
        <a:effectLst>
          <a:softEdge rad="0"/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outerShdw blurRad="50800" dist="50800" dir="5400000" sx="4000" sy="4000" algn="ctr" rotWithShape="0">
        <a:srgbClr val="000000">
          <a:alpha val="43137"/>
        </a:srgbClr>
      </a:outerShdw>
    </a:effectLst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7 Maiores clientes por alugueis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Dados!$E$26</c:f>
              <c:strCache>
                <c:ptCount val="1"/>
                <c:pt idx="0">
                  <c:v>alugueis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5817-4620-B35D-0B316D42E94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5817-4620-B35D-0B316D42E94C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5817-4620-B35D-0B316D42E94C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5817-4620-B35D-0B316D42E94C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5817-4620-B35D-0B316D42E94C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5817-4620-B35D-0B316D42E94C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anchor="ctr" anchorCtr="0">
                  <a:noAutofit/>
                </a:bodyPr>
                <a:lstStyle/>
                <a:p>
                  <a:pPr algn="ctr">
                    <a:defRPr lang="en-US" sz="900" b="0" i="0" u="none" strike="noStrike" kern="1200" baseline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pt-B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777777777777777E-2"/>
                      <c:h val="6.3888888888888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5817-4620-B35D-0B316D42E94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anchor="ctr" anchorCtr="1">
                <a:noAutofit/>
              </a:bodyPr>
              <a:lstStyle/>
              <a:p>
                <a:pPr>
                  <a:defRPr lang="en-US" sz="900" b="0" i="0" u="none" strike="noStrike" kern="1200" baseline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Dados!$D$27:$D$33</c:f>
              <c:strCache>
                <c:ptCount val="7"/>
                <c:pt idx="0">
                  <c:v>ELEANOR HUNT</c:v>
                </c:pt>
                <c:pt idx="1">
                  <c:v>KARL SEAL</c:v>
                </c:pt>
                <c:pt idx="2">
                  <c:v>CLARA SHAW</c:v>
                </c:pt>
                <c:pt idx="3">
                  <c:v>MARCIA DEAN</c:v>
                </c:pt>
                <c:pt idx="4">
                  <c:v>TAMMY SANDERS</c:v>
                </c:pt>
                <c:pt idx="5">
                  <c:v>SUE PETERS</c:v>
                </c:pt>
                <c:pt idx="6">
                  <c:v>WESLEY BULL</c:v>
                </c:pt>
              </c:strCache>
            </c:strRef>
          </c:cat>
          <c:val>
            <c:numRef>
              <c:f>Dados!$E$27:$E$33</c:f>
              <c:numCache>
                <c:formatCode>General</c:formatCode>
                <c:ptCount val="7"/>
                <c:pt idx="0">
                  <c:v>46</c:v>
                </c:pt>
                <c:pt idx="1">
                  <c:v>45</c:v>
                </c:pt>
                <c:pt idx="2">
                  <c:v>42</c:v>
                </c:pt>
                <c:pt idx="3">
                  <c:v>42</c:v>
                </c:pt>
                <c:pt idx="4">
                  <c:v>41</c:v>
                </c:pt>
                <c:pt idx="5">
                  <c:v>40</c:v>
                </c:pt>
                <c:pt idx="6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817-4620-B35D-0B316D42E94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766522927"/>
        <c:axId val="766524367"/>
      </c:barChart>
      <c:catAx>
        <c:axId val="766522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766524367"/>
        <c:crosses val="autoZero"/>
        <c:auto val="1"/>
        <c:lblAlgn val="ctr"/>
        <c:lblOffset val="100"/>
        <c:noMultiLvlLbl val="0"/>
      </c:catAx>
      <c:valAx>
        <c:axId val="766524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7665229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bg1">
          <a:lumMod val="85000"/>
        </a:schemeClr>
      </a:solidFill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>
              <a:lumMod val="65000"/>
              <a:lumOff val="3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r>
              <a:rPr lang="en-US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Cidades com maior quantidade de clientes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Dados!$B$23</c:f>
              <c:strCache>
                <c:ptCount val="1"/>
                <c:pt idx="0">
                  <c:v>qte_clientes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900" b="0" i="0" u="none" strike="noStrike" kern="1200" baseline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Dados!$A$24:$A$25</c:f>
              <c:strCache>
                <c:ptCount val="2"/>
                <c:pt idx="0">
                  <c:v>Aurora</c:v>
                </c:pt>
                <c:pt idx="1">
                  <c:v>London</c:v>
                </c:pt>
              </c:strCache>
            </c:strRef>
          </c:cat>
          <c:val>
            <c:numRef>
              <c:f>Dados!$B$24:$B$25</c:f>
              <c:numCache>
                <c:formatCode>General</c:formatCode>
                <c:ptCount val="2"/>
                <c:pt idx="0">
                  <c:v>2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F2-4D67-9A5F-58988A80F85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66096815"/>
        <c:axId val="766097295"/>
      </c:barChart>
      <c:catAx>
        <c:axId val="766096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766097295"/>
        <c:crosses val="autoZero"/>
        <c:auto val="1"/>
        <c:lblAlgn val="ctr"/>
        <c:lblOffset val="100"/>
        <c:noMultiLvlLbl val="0"/>
      </c:catAx>
      <c:valAx>
        <c:axId val="7660972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pt-BR"/>
          </a:p>
        </c:txPr>
        <c:crossAx val="766096815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85000"/>
        </a:schemeClr>
      </a:solidFill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>
              <a:lumMod val="65000"/>
              <a:lumOff val="3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08E66A91-DFC9-023B-A031-FFB36453A5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4F1B11F-B12F-E058-A91F-2E8D9F212C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050EC-2C68-4A21-A2ED-049CB18B201E}" type="datetimeFigureOut">
              <a:rPr lang="pt-BR" smtClean="0"/>
              <a:t>27/07/2023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C098686-EACE-7EB9-2AFD-BD22EF9BB1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A7BFF8A-FF44-E7BE-3A23-52D0CCA846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6E78FB-6EFD-434E-9F1D-CFD9A52130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9484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B5A7A-375F-4544-AD3A-ABC01C82B38E}" type="datetimeFigureOut">
              <a:rPr lang="pt-BR" smtClean="0"/>
              <a:t>27/07/2023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E5BE2-DA76-47DC-B592-4AB3B40E7A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5948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B2731-46E8-4002-8CED-47872F6AE732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7156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A0A95-A632-4185-9FD2-D6B06AF2CB68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728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E10B-E7C6-439A-AD87-FE1D74188B83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783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7ECE-1A27-4718-870B-872085E64AE0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4077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4EDF6-7087-4DEC-A63B-46929390AE3D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782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C5F59-E465-4C5D-ACEF-FE518A08940E}" type="datetime1">
              <a:rPr lang="pt-BR" smtClean="0"/>
              <a:t>27/07/2023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29264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50D3E-24C5-4EA6-AAB6-A59555C3DFFB}" type="datetime1">
              <a:rPr lang="pt-BR" smtClean="0"/>
              <a:t>27/07/2023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63874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4D58-D0BF-40D7-8E96-3CC057855210}" type="datetime1">
              <a:rPr lang="pt-BR" smtClean="0"/>
              <a:t>27/07/2023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032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EF6E1-CD88-4668-9384-EA393946FD94}" type="datetime1">
              <a:rPr lang="pt-BR" smtClean="0"/>
              <a:t>27/07/2023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911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C5C56-4057-48EF-B088-51C2B55260A7}" type="datetime1">
              <a:rPr lang="pt-BR" smtClean="0"/>
              <a:t>27/07/2023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67845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6A994-4138-46B5-9761-3B8F61F36DFE}" type="datetime1">
              <a:rPr lang="pt-BR" smtClean="0"/>
              <a:t>27/07/2023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034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2982E-82C1-45F6-9E0A-01934DE88CE6}" type="datetime1">
              <a:rPr lang="pt-BR" smtClean="0"/>
              <a:t>27/07/2023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Demik Freitas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0E161-E99E-46AE-AD47-91CDC5A061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25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conscout.com/lotties/website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conscout.com/" TargetMode="External"/><Relationship Id="rId4" Type="http://schemas.openxmlformats.org/officeDocument/2006/relationships/hyperlink" Target="https://iconscout.com/contributors/nanoagenc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From:%20IconScou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conscout.com/contributors/tanjilmah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DC7AD4A-6EF5-1150-2A65-F8E3D4475FA1}"/>
              </a:ext>
            </a:extLst>
          </p:cNvPr>
          <p:cNvSpPr txBox="1">
            <a:spLocks/>
          </p:cNvSpPr>
          <p:nvPr/>
        </p:nvSpPr>
        <p:spPr>
          <a:xfrm>
            <a:off x="1524000" y="699294"/>
            <a:ext cx="9144000" cy="973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Estudo Geral da Locadora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3932BB1-A3D8-5DBC-2D68-79467EDD6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Demik Freitas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F2D7F47-4342-9212-E78E-323C7B95E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4" y="1047750"/>
            <a:ext cx="4743450" cy="47625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933FBA4-A059-6EE0-6B44-8E8A2F5EA9E0}"/>
              </a:ext>
            </a:extLst>
          </p:cNvPr>
          <p:cNvSpPr txBox="1"/>
          <p:nvPr/>
        </p:nvSpPr>
        <p:spPr>
          <a:xfrm>
            <a:off x="4775200" y="5765800"/>
            <a:ext cx="337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7B9D2962-501E-6597-98C0-F96E08B2D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6926" y="5176619"/>
            <a:ext cx="7638145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Free Website Building 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of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 Shopping 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Sale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 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Animated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 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3"/>
              </a:rPr>
              <a:t>Illustration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 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by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 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4"/>
              </a:rPr>
              <a:t>nanoagency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 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8F95B3"/>
                </a:solidFill>
                <a:effectLst/>
                <a:latin typeface="Averta"/>
              </a:rPr>
              <a:t> </a:t>
            </a:r>
            <a:r>
              <a:rPr kumimoji="0" lang="pt-BR" altLang="pt-BR" sz="1200" b="0" i="0" u="none" strike="noStrike" cap="none" normalizeH="0" baseline="0" dirty="0" err="1">
                <a:ln>
                  <a:noFill/>
                </a:ln>
                <a:solidFill>
                  <a:srgbClr val="0073C2"/>
                </a:solidFill>
                <a:effectLst/>
                <a:latin typeface="Averta"/>
                <a:hlinkClick r:id="rId5"/>
              </a:rPr>
              <a:t>IconScout</a:t>
            </a:r>
            <a:endParaRPr kumimoji="0" lang="pt-BR" alt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71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F0B19-F6DB-58EA-2E2B-C4E8872C4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7663"/>
            <a:ext cx="9144000" cy="973137"/>
          </a:xfrm>
        </p:spPr>
        <p:txBody>
          <a:bodyPr>
            <a:normAutofit/>
          </a:bodyPr>
          <a:lstStyle/>
          <a:p>
            <a:r>
              <a:rPr lang="pt-BR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Os Maiores Gêneros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30BD8F-A421-6F32-9CFB-A1AEFFB25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7300" y="2189559"/>
            <a:ext cx="4826000" cy="3258741"/>
          </a:xfrm>
          <a:noFill/>
        </p:spPr>
        <p:txBody>
          <a:bodyPr wrap="square" rtlCol="0">
            <a:spAutoFit/>
          </a:bodyPr>
          <a:lstStyle/>
          <a:p>
            <a:pPr algn="l" defTabSz="457200"/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É notável que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não há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uma grande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variabilidade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entre esses alugueis, apesar de serem gêneros bastante distintos. </a:t>
            </a:r>
          </a:p>
          <a:p>
            <a:pPr algn="l" defTabSz="457200"/>
            <a:endParaRPr lang="pt-BR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 defTabSz="457200"/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Essa percepção se torna evidente ao observar que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 gênero mais alugado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apresenta apenas um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aumento de 7% em relação ao 5° gênero 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mais popular. </a:t>
            </a:r>
          </a:p>
          <a:p>
            <a:pPr algn="l" defTabSz="457200"/>
            <a:endParaRPr lang="pt-BR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 defTabSz="457200"/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Esses dados refletem a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presença de uma base de clientes extremamente diversificada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D2C4C9C0-1363-2D9F-4D1F-C5CA746B80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9922682"/>
              </p:ext>
            </p:extLst>
          </p:nvPr>
        </p:nvGraphicFramePr>
        <p:xfrm>
          <a:off x="800100" y="2189559"/>
          <a:ext cx="4826000" cy="3086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D0FE731-FC63-B48A-93CB-F4C0FB18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</p:spTree>
    <p:extLst>
      <p:ext uri="{BB962C8B-B14F-4D97-AF65-F5344CB8AC3E}">
        <p14:creationId xmlns:p14="http://schemas.microsoft.com/office/powerpoint/2010/main" val="891203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C600794-D764-BE72-9167-FCE2DF2C6A2D}"/>
              </a:ext>
            </a:extLst>
          </p:cNvPr>
          <p:cNvSpPr txBox="1">
            <a:spLocks/>
          </p:cNvSpPr>
          <p:nvPr/>
        </p:nvSpPr>
        <p:spPr>
          <a:xfrm>
            <a:off x="1524000" y="436563"/>
            <a:ext cx="9144000" cy="973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Sobre os Filmes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F552A470-8F7B-9C3F-E368-93492D864E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254762"/>
              </p:ext>
            </p:extLst>
          </p:nvPr>
        </p:nvGraphicFramePr>
        <p:xfrm>
          <a:off x="660398" y="1623615"/>
          <a:ext cx="5143501" cy="25292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áfico 5">
            <a:extLst>
              <a:ext uri="{FF2B5EF4-FFF2-40B4-BE49-F238E27FC236}">
                <a16:creationId xmlns:a16="http://schemas.microsoft.com/office/drawing/2014/main" id="{9113AEFD-CA7D-49DE-8E51-BEEC367232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8053628"/>
              </p:ext>
            </p:extLst>
          </p:nvPr>
        </p:nvGraphicFramePr>
        <p:xfrm>
          <a:off x="6388102" y="1623615"/>
          <a:ext cx="5143500" cy="25292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aixaDeTexto 8">
            <a:extLst>
              <a:ext uri="{FF2B5EF4-FFF2-40B4-BE49-F238E27FC236}">
                <a16:creationId xmlns:a16="http://schemas.microsoft.com/office/drawing/2014/main" id="{BD376373-A43C-62FE-CD7B-AB368C39367A}"/>
              </a:ext>
            </a:extLst>
          </p:cNvPr>
          <p:cNvSpPr txBox="1"/>
          <p:nvPr/>
        </p:nvSpPr>
        <p:spPr>
          <a:xfrm>
            <a:off x="660398" y="4358085"/>
            <a:ext cx="1087120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Quando observamos os gêneros dos filmes mais e menos alugados, é possível constatar a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ausência 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 um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padrão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</a:p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além de que nenhum desses filmes são dos 5 gêneros com maior número de alugueis. </a:t>
            </a:r>
          </a:p>
          <a:p>
            <a:endParaRPr lang="pt-BR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Apesar disso, é possível perceber que dois dos filmes mais vendidos são do gênero "Game" enquanto, o mesmo gênero aparece uma vez nos menos alugados.</a:t>
            </a:r>
          </a:p>
          <a:p>
            <a:endParaRPr lang="pt-BR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Alinhando a análise dos gêneros, torna-se perceptível que eles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não exercem 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uma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influência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significativa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nas vendas 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 títulos específicos.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9FF2E8FB-7873-7604-D3EF-AA9235A0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Demik Freitas</a:t>
            </a:r>
          </a:p>
        </p:txBody>
      </p:sp>
    </p:spTree>
    <p:extLst>
      <p:ext uri="{BB962C8B-B14F-4D97-AF65-F5344CB8AC3E}">
        <p14:creationId xmlns:p14="http://schemas.microsoft.com/office/powerpoint/2010/main" val="1658569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4E5D861-96B6-E856-74A2-3F042DA501BF}"/>
              </a:ext>
            </a:extLst>
          </p:cNvPr>
          <p:cNvSpPr txBox="1">
            <a:spLocks/>
          </p:cNvSpPr>
          <p:nvPr/>
        </p:nvSpPr>
        <p:spPr>
          <a:xfrm>
            <a:off x="1524000" y="436563"/>
            <a:ext cx="9144000" cy="973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Susan Davies é a Atriz mais Famosa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F4F0C5EF-0B43-F074-416E-715083530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68" y="2096002"/>
            <a:ext cx="6958263" cy="3091103"/>
          </a:xfrm>
          <a:noFill/>
        </p:spPr>
        <p:txBody>
          <a:bodyPr wrap="square" rtlCol="0">
            <a:spAutoFit/>
          </a:bodyPr>
          <a:lstStyle/>
          <a:p>
            <a:pPr marL="0" indent="0" defTabSz="457200">
              <a:buNone/>
            </a:pP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Após analisar o elenco principal de nossos filmes disponíveis, é possível observar que </a:t>
            </a:r>
            <a:r>
              <a:rPr lang="pt-BR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Susan Davies </a:t>
            </a: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obteve </a:t>
            </a:r>
            <a:r>
              <a:rPr lang="pt-BR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10% a mais </a:t>
            </a: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 filmes alugados em comparação ao segundo colocado, Gina Degeneres. Embora esse número não seja extremamente expressivo, ele ainda indica que </a:t>
            </a:r>
            <a:r>
              <a:rPr lang="pt-BR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Susan conquistou sucesso entre os clientes</a:t>
            </a: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 marL="0" defTabSz="457200"/>
            <a:endParaRPr lang="pt-BR" sz="1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indent="0" defTabSz="457200">
              <a:buNone/>
            </a:pP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Esses resultados sugerem que há um interesse por parte dos clientes nas produções em que a atriz Susan Davies está presente, o que pode servir como um indicativo positivo para </a:t>
            </a:r>
            <a:r>
              <a:rPr lang="pt-BR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aquisição de mais filmes em que ela está presente</a:t>
            </a: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inclusive suas </a:t>
            </a:r>
            <a:r>
              <a:rPr lang="pt-BR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estreias</a:t>
            </a:r>
            <a:r>
              <a:rPr lang="pt-BR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para obter uma maior retenção desses clientes.</a:t>
            </a:r>
          </a:p>
        </p:txBody>
      </p:sp>
      <p:pic>
        <p:nvPicPr>
          <p:cNvPr id="6" name="Imagem 5" descr="Desenho de personagem de desenho animado&#10;&lt;a href=&quot;https://iconscout.com/lotties/female-avatar&quot; target=&quot;_blank&quot;&gt;Free Female Avatar Animated Icon&lt;/a&gt; by &lt;a href=&quot;https://iconscout.com/contributors/tanjilmah&quot; target=&quot;_blank&quot;&gt;Tanjil Mahmud&lt;/a&gt;">
            <a:hlinkClick r:id="rId2"/>
            <a:extLst>
              <a:ext uri="{FF2B5EF4-FFF2-40B4-BE49-F238E27FC236}">
                <a16:creationId xmlns:a16="http://schemas.microsoft.com/office/drawing/2014/main" id="{06E09323-1E20-2A63-CF34-B22C29F085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703" y="2032502"/>
            <a:ext cx="3290136" cy="329013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F312444-0FAF-7423-7C0F-B77CB6BC0226}"/>
              </a:ext>
            </a:extLst>
          </p:cNvPr>
          <p:cNvSpPr txBox="1"/>
          <p:nvPr/>
        </p:nvSpPr>
        <p:spPr>
          <a:xfrm>
            <a:off x="9120103" y="5322638"/>
            <a:ext cx="246229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</a:t>
            </a:r>
            <a:r>
              <a:rPr lang="pt-BR" sz="10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BR" sz="1050" b="0" i="0" dirty="0" err="1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</a:t>
            </a:r>
            <a:r>
              <a:rPr lang="pt-BR" sz="1050" b="0" i="0" dirty="0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</a:t>
            </a:r>
            <a:r>
              <a:rPr lang="pt-BR" sz="1050" b="0" i="0" u="none" strike="noStrike" dirty="0" err="1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4"/>
              </a:rPr>
              <a:t>Tanjil</a:t>
            </a:r>
            <a:r>
              <a:rPr lang="pt-BR" sz="1050" b="0" i="0" u="none" strike="noStrike" dirty="0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4"/>
              </a:rPr>
              <a:t> Mahmud</a:t>
            </a:r>
            <a:r>
              <a:rPr lang="pt-BR" sz="1050" b="0" i="0" u="none" strike="noStrike" dirty="0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BR" sz="1050" b="0" i="0" u="none" strike="noStrike" dirty="0" err="1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</a:t>
            </a:r>
            <a:r>
              <a:rPr lang="pt-BR" sz="1050" b="0" i="0" u="none" strike="noStrike" dirty="0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BR" sz="1050" b="0" i="0" u="none" strike="noStrike" dirty="0" err="1">
                <a:solidFill>
                  <a:srgbClr val="59608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IconScout</a:t>
            </a:r>
            <a:endParaRPr lang="pt-B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559910C7-101E-FE67-D407-7BBDAA9CA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</p:spTree>
    <p:extLst>
      <p:ext uri="{BB962C8B-B14F-4D97-AF65-F5344CB8AC3E}">
        <p14:creationId xmlns:p14="http://schemas.microsoft.com/office/powerpoint/2010/main" val="2450091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D1B363-4E2A-EF19-5FD9-DA26D3FB9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3" y="2553912"/>
            <a:ext cx="5257800" cy="2086725"/>
          </a:xfrm>
          <a:noFill/>
        </p:spPr>
        <p:txBody>
          <a:bodyPr wrap="square" rtlCol="0">
            <a:spAutoFit/>
          </a:bodyPr>
          <a:lstStyle/>
          <a:p>
            <a:pPr marL="0" indent="0" defTabSz="457200">
              <a:buNone/>
            </a:pP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Quando olhamos para a quantidade de alugueis realizada pelos clientes, podemos observar que existe uma linha quadrática nesses alugueis indicando que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não temos clientes principais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mas sim uma distribuição mais equilibrada entre eles, apesar que Eleanor Hunt e Karl Seal, se destacaram com um número significativo de aluguéis. Essa diversidade de clientes indica que nosso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negócio é atraente para diferentes públicos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9EEB6DEE-0272-A6F4-E0EA-860331578B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4473736"/>
              </p:ext>
            </p:extLst>
          </p:nvPr>
        </p:nvGraphicFramePr>
        <p:xfrm>
          <a:off x="6273798" y="2127250"/>
          <a:ext cx="5397502" cy="2940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ítulo 1">
            <a:extLst>
              <a:ext uri="{FF2B5EF4-FFF2-40B4-BE49-F238E27FC236}">
                <a16:creationId xmlns:a16="http://schemas.microsoft.com/office/drawing/2014/main" id="{3A2C5E76-C1A7-BC19-B1AD-98A7C46AA446}"/>
              </a:ext>
            </a:extLst>
          </p:cNvPr>
          <p:cNvSpPr txBox="1">
            <a:spLocks/>
          </p:cNvSpPr>
          <p:nvPr/>
        </p:nvSpPr>
        <p:spPr>
          <a:xfrm>
            <a:off x="1524000" y="436563"/>
            <a:ext cx="9144000" cy="973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Os Maiores Clientes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074A9890-5428-C57A-3637-AD860CA01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</p:spTree>
    <p:extLst>
      <p:ext uri="{BB962C8B-B14F-4D97-AF65-F5344CB8AC3E}">
        <p14:creationId xmlns:p14="http://schemas.microsoft.com/office/powerpoint/2010/main" val="1290055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EDA8278E-9333-A834-5059-A5EE5BBC20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1927808"/>
              </p:ext>
            </p:extLst>
          </p:nvPr>
        </p:nvGraphicFramePr>
        <p:xfrm>
          <a:off x="8496301" y="1791902"/>
          <a:ext cx="3048000" cy="180482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41245435"/>
                    </a:ext>
                  </a:extLst>
                </a:gridCol>
              </a:tblGrid>
              <a:tr h="252571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Cidade dos Maiores Clientes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1200971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Saint-Denis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720002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Cape Coral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5581866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pt-BR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Molodetno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50468588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pt-BR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Tanza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1254266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pt-BR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Changhwa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5703722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pt-BR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Changzhou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9997888"/>
                  </a:ext>
                </a:extLst>
              </a:tr>
              <a:tr h="205581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Ourense (</a:t>
                      </a:r>
                      <a:r>
                        <a:rPr lang="pt-BR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Orense</a:t>
                      </a:r>
                      <a:r>
                        <a:rPr lang="pt-BR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74061625"/>
                  </a:ext>
                </a:extLst>
              </a:tr>
            </a:tbl>
          </a:graphicData>
        </a:graphic>
      </p:graphicFrame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D51BF3B-5C0E-3FD7-1B7D-607EAEA6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Demik Freitas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6058041-F6B4-430F-AFC7-0734E93AADD1}"/>
              </a:ext>
            </a:extLst>
          </p:cNvPr>
          <p:cNvSpPr txBox="1">
            <a:spLocks/>
          </p:cNvSpPr>
          <p:nvPr/>
        </p:nvSpPr>
        <p:spPr>
          <a:xfrm>
            <a:off x="1524000" y="436563"/>
            <a:ext cx="9144000" cy="973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 Cidade dos Clientes</a:t>
            </a:r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44C6AF47-7258-41EB-8057-1809035BE2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2238070"/>
              </p:ext>
            </p:extLst>
          </p:nvPr>
        </p:nvGraphicFramePr>
        <p:xfrm>
          <a:off x="647699" y="1791902"/>
          <a:ext cx="4610101" cy="2600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1CD2E767-A210-AC22-6EE9-6FD196077D8C}"/>
              </a:ext>
            </a:extLst>
          </p:cNvPr>
          <p:cNvSpPr txBox="1"/>
          <p:nvPr/>
        </p:nvSpPr>
        <p:spPr>
          <a:xfrm>
            <a:off x="5537202" y="1792415"/>
            <a:ext cx="27939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Observamos que nossos clientes estão bem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distribuídos entre várias cidades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porém, foi identificado que duas se destacam, sendo as que possuem o maior número de clientes, ainda que a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diferença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não seja significativa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1C15961-CCEF-A1B9-BC1D-3D76D7AE4372}"/>
              </a:ext>
            </a:extLst>
          </p:cNvPr>
          <p:cNvSpPr txBox="1"/>
          <p:nvPr/>
        </p:nvSpPr>
        <p:spPr>
          <a:xfrm>
            <a:off x="5537202" y="4461686"/>
            <a:ext cx="588644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Recomendamos que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prestemos uma atenção especia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 tanto nas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cidades que estão os maiores clientes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quanto nas duas mencionadas anteriormente, </a:t>
            </a:r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Aurora e London</a:t>
            </a:r>
            <a:r>
              <a:rPr lang="pt-B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A possibilidade de abrir uma nova loja próxima a essas cidades pode ser uma estratégia promissora para expandir nosso alcance e atrair mais clientes.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79621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3159</TotalTime>
  <Words>509</Words>
  <Application>Microsoft Office PowerPoint</Application>
  <PresentationFormat>Widescreen</PresentationFormat>
  <Paragraphs>52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Averta</vt:lpstr>
      <vt:lpstr>Calibri</vt:lpstr>
      <vt:lpstr>Calibri Light</vt:lpstr>
      <vt:lpstr>Roboto</vt:lpstr>
      <vt:lpstr>Tema do Office</vt:lpstr>
      <vt:lpstr>Apresentação do PowerPoint</vt:lpstr>
      <vt:lpstr>Os Maiores Gêneros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 Maiores Gêneros</dc:title>
  <dc:creator>Demik Soares Farias de Freitas</dc:creator>
  <cp:lastModifiedBy>Demik Soares Farias de Freitas</cp:lastModifiedBy>
  <cp:revision>5</cp:revision>
  <dcterms:created xsi:type="dcterms:W3CDTF">2023-07-24T01:07:30Z</dcterms:created>
  <dcterms:modified xsi:type="dcterms:W3CDTF">2023-07-28T03:38:23Z</dcterms:modified>
</cp:coreProperties>
</file>

<file path=docProps/thumbnail.jpeg>
</file>